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ukta Light" panose="020B0604020202020204" charset="0"/>
      <p:regular r:id="rId18"/>
    </p:embeddedFont>
    <p:embeddedFont>
      <p:font typeface="Prompt Light" panose="00000400000000000000" pitchFamily="2" charset="-34"/>
      <p:regular r:id="rId19"/>
      <p:italic r:id="rId20"/>
    </p:embeddedFont>
    <p:embeddedFont>
      <p:font typeface="Prompt Medium" panose="00000600000000000000" pitchFamily="2" charset="-34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24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66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svg"/><Relationship Id="rId4" Type="http://schemas.openxmlformats.org/officeDocument/2006/relationships/image" Target="../media/image21.svg"/><Relationship Id="rId9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svg"/><Relationship Id="rId5" Type="http://schemas.openxmlformats.org/officeDocument/2006/relationships/image" Target="../media/image16.sv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476" y="1197769"/>
            <a:ext cx="5800249" cy="2411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Semáforo</a:t>
            </a: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Inclusivo – Sistema Inteligente de Travessia com Sinal Sonoro (Arduino)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57476" y="3894058"/>
            <a:ext cx="5800249" cy="162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</a:t>
            </a: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Semáforo Inclusivo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é um sistema inteligente de sinalização para pedestres desenvolvido com </a:t>
            </a: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Arduino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que utiliza </a:t>
            </a: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sinalização luminosa (LEDs)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 </a:t>
            </a: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sinalização sonora (buzzer)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para auxiliar especialmente </a:t>
            </a: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pessoas com deficiência visual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na travessia segura de vias públicas.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7476" y="5732026"/>
            <a:ext cx="5800249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sistema reproduz o funcionamento de um semáforo real, acrescentando </a:t>
            </a: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alertas sonoros diferenciados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para cada estado do sinal, promovendo </a:t>
            </a: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acessibilidade, inclusão e segurança urbana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2897"/>
            <a:ext cx="480393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Possíveis</a:t>
            </a: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Melhorias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864037" y="2315170"/>
            <a:ext cx="3040380" cy="2540198"/>
          </a:xfrm>
          <a:prstGeom prst="roundRect">
            <a:avLst>
              <a:gd name="adj" fmla="val 408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6093" y="257722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690" y="2780824"/>
            <a:ext cx="333256" cy="333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6093" y="3564612"/>
            <a:ext cx="2516267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Botão de pedestre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4151233" y="2315170"/>
            <a:ext cx="3040499" cy="2540198"/>
          </a:xfrm>
          <a:prstGeom prst="roundRect">
            <a:avLst>
              <a:gd name="adj" fmla="val 408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4413290" y="257722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6887" y="2780824"/>
            <a:ext cx="333256" cy="33325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413290" y="3564612"/>
            <a:ext cx="2516386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Sons diferenciados usando tone()</a:t>
            </a:r>
            <a:endParaRPr lang="en-US" sz="2150" dirty="0"/>
          </a:p>
        </p:txBody>
      </p:sp>
      <p:sp>
        <p:nvSpPr>
          <p:cNvPr id="11" name="Shape 7"/>
          <p:cNvSpPr/>
          <p:nvPr/>
        </p:nvSpPr>
        <p:spPr>
          <a:xfrm>
            <a:off x="7438549" y="2315170"/>
            <a:ext cx="3040499" cy="2540198"/>
          </a:xfrm>
          <a:prstGeom prst="roundRect">
            <a:avLst>
              <a:gd name="adj" fmla="val 408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700605" y="257722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4202" y="2780824"/>
            <a:ext cx="333256" cy="33325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00605" y="3564612"/>
            <a:ext cx="2516386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Ajuste automático do tempo de travessia</a:t>
            </a:r>
            <a:endParaRPr lang="en-US" sz="2150" dirty="0"/>
          </a:p>
        </p:txBody>
      </p:sp>
      <p:sp>
        <p:nvSpPr>
          <p:cNvPr id="15" name="Shape 10"/>
          <p:cNvSpPr/>
          <p:nvPr/>
        </p:nvSpPr>
        <p:spPr>
          <a:xfrm>
            <a:off x="10725864" y="2315170"/>
            <a:ext cx="3040499" cy="2540198"/>
          </a:xfrm>
          <a:prstGeom prst="roundRect">
            <a:avLst>
              <a:gd name="adj" fmla="val 408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10987921" y="257722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91518" y="2780824"/>
            <a:ext cx="333256" cy="33325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987921" y="3564612"/>
            <a:ext cx="251638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Modo noturno</a:t>
            </a:r>
            <a:endParaRPr lang="en-US" sz="2150" dirty="0"/>
          </a:p>
        </p:txBody>
      </p:sp>
      <p:sp>
        <p:nvSpPr>
          <p:cNvPr id="19" name="Shape 13"/>
          <p:cNvSpPr/>
          <p:nvPr/>
        </p:nvSpPr>
        <p:spPr>
          <a:xfrm>
            <a:off x="864037" y="5102185"/>
            <a:ext cx="6327696" cy="1854398"/>
          </a:xfrm>
          <a:prstGeom prst="roundRect">
            <a:avLst>
              <a:gd name="adj" fmla="val 559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1126093" y="5364242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29690" y="5567839"/>
            <a:ext cx="333256" cy="33325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126093" y="635162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Display informativo</a:t>
            </a:r>
            <a:endParaRPr lang="en-US" sz="2150" dirty="0"/>
          </a:p>
        </p:txBody>
      </p:sp>
      <p:sp>
        <p:nvSpPr>
          <p:cNvPr id="23" name="Shape 16"/>
          <p:cNvSpPr/>
          <p:nvPr/>
        </p:nvSpPr>
        <p:spPr>
          <a:xfrm>
            <a:off x="7438549" y="5102185"/>
            <a:ext cx="6327815" cy="1854398"/>
          </a:xfrm>
          <a:prstGeom prst="roundRect">
            <a:avLst>
              <a:gd name="adj" fmla="val 559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24" name="Shape 17"/>
          <p:cNvSpPr/>
          <p:nvPr/>
        </p:nvSpPr>
        <p:spPr>
          <a:xfrm>
            <a:off x="7700605" y="5364242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4202" y="5567839"/>
            <a:ext cx="333256" cy="333256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700605" y="6351627"/>
            <a:ext cx="51446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Integração com sensores de presença</a:t>
            </a:r>
            <a:endParaRPr lang="en-US" sz="2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2897"/>
            <a:ext cx="4803934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pt-BR" sz="3600" b="1" dirty="0">
                <a:solidFill>
                  <a:schemeClr val="bg1"/>
                </a:solidFill>
              </a:rPr>
              <a:t> Autor</a:t>
            </a:r>
          </a:p>
        </p:txBody>
      </p:sp>
      <p:sp>
        <p:nvSpPr>
          <p:cNvPr id="19" name="Shape 13"/>
          <p:cNvSpPr/>
          <p:nvPr/>
        </p:nvSpPr>
        <p:spPr>
          <a:xfrm>
            <a:off x="864036" y="2393576"/>
            <a:ext cx="12287187" cy="4563007"/>
          </a:xfrm>
          <a:prstGeom prst="roundRect">
            <a:avLst>
              <a:gd name="adj" fmla="val 5592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  <a:p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Professor de Robótica Educacional</a:t>
            </a:r>
          </a:p>
          <a:p>
            <a:r>
              <a:rPr lang="pt-BR" dirty="0">
                <a:solidFill>
                  <a:schemeClr val="bg1"/>
                </a:solidFill>
              </a:rPr>
              <a:t>🔗 </a:t>
            </a:r>
            <a:r>
              <a:rPr lang="pt-BR" b="1" dirty="0">
                <a:solidFill>
                  <a:schemeClr val="bg1"/>
                </a:solidFill>
              </a:rPr>
              <a:t>GITHUB: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r>
              <a:rPr lang="pt-BR" dirty="0">
                <a:solidFill>
                  <a:schemeClr val="bg1"/>
                </a:solidFill>
              </a:rPr>
              <a:t>https://github.com/rafael-aragao/Arduino-Projects/tree/64981af406fa181db718ec6a101c49ccb918cfe4/14-Semaforo-Inclusivo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Shape 14"/>
          <p:cNvSpPr/>
          <p:nvPr/>
        </p:nvSpPr>
        <p:spPr>
          <a:xfrm>
            <a:off x="1108157" y="2553807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1754" y="2757404"/>
            <a:ext cx="333256" cy="33325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27475" y="354119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Rafael Aragão</a:t>
            </a:r>
            <a:endParaRPr lang="en-US" sz="2150" dirty="0"/>
          </a:p>
        </p:txBody>
      </p:sp>
    </p:spTree>
    <p:extLst>
      <p:ext uri="{BB962C8B-B14F-4D97-AF65-F5344CB8AC3E}">
        <p14:creationId xmlns:p14="http://schemas.microsoft.com/office/powerpoint/2010/main" val="47099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152" y="717352"/>
            <a:ext cx="4262795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Descrição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839152" y="1715810"/>
            <a:ext cx="12952095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sistema é composto por três LEDs (vermelho, amarelo e verde) que representam os estados tradicionais do semáforo, associados a um </a:t>
            </a: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buzzer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responsável por emitir sinais sonoros específicos.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9152" y="2734032"/>
            <a:ext cx="12952095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Durante o funcionamento: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9152" y="3374112"/>
            <a:ext cx="4162187" cy="2101691"/>
          </a:xfrm>
          <a:prstGeom prst="roundRect">
            <a:avLst>
              <a:gd name="adj" fmla="val 479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86445" y="3621405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Sinal Vermelho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86445" y="4094083"/>
            <a:ext cx="3667601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sistema permanece em silêncio, indicando parada.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4107" y="3374112"/>
            <a:ext cx="4162187" cy="2101691"/>
          </a:xfrm>
          <a:prstGeom prst="roundRect">
            <a:avLst>
              <a:gd name="adj" fmla="val 479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81399" y="3621405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Sinal Amarelo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481399" y="4094083"/>
            <a:ext cx="3667601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buzzer emite </a:t>
            </a: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bipes lentos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alertando sobre a transição.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29061" y="3374112"/>
            <a:ext cx="4162187" cy="2101691"/>
          </a:xfrm>
          <a:prstGeom prst="roundRect">
            <a:avLst>
              <a:gd name="adj" fmla="val 479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6353" y="3621405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Sinal Verde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9876353" y="4094083"/>
            <a:ext cx="3667601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buzzer emite </a:t>
            </a: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bipes rápidos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indicando que o pedestre pode atravessar a via com segurança.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9152" y="5737741"/>
            <a:ext cx="12952095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Essa abordagem permite que </a:t>
            </a: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pessoas com deficiência visual identifiquem o estado do semáforo apenas pelo som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tornando o sistema inclusivo.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9152" y="6755963"/>
            <a:ext cx="12952095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projeto possui caráter </a:t>
            </a: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educacional, social e demonstrativo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sendo ideal para aplicações em </a:t>
            </a: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robótica educacional, cidadania digital, acessibilidade urbana e projetos alinhados à BNCC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42856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Objetivo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864037" y="18616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1946434"/>
            <a:ext cx="661368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Desenvolver um semáforo inclusivo com sinalização sonora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864037" y="31259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66280" y="3210758"/>
            <a:ext cx="661368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Auxiliar pessoas com deficiência visual na travessia de ruas</a:t>
            </a:r>
            <a:endParaRPr lang="en-US" sz="2150" dirty="0"/>
          </a:p>
        </p:txBody>
      </p:sp>
      <p:sp>
        <p:nvSpPr>
          <p:cNvPr id="8" name="Shape 5"/>
          <p:cNvSpPr/>
          <p:nvPr/>
        </p:nvSpPr>
        <p:spPr>
          <a:xfrm>
            <a:off x="864037" y="43903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66280" y="4475083"/>
            <a:ext cx="31287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Trabalhar conceitos de: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666280" y="4966097"/>
            <a:ext cx="6613684" cy="2320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Automação com Arduino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Sinalização luminosa e sonora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Lógica sequencial e temporização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Acessibilidade e tecnologia assistiva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Cidadania e inclusão social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96164"/>
            <a:ext cx="11246525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Objetivos</a:t>
            </a: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de Desenvolvimento Sustentável (ODS)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73843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Este projeto está alinhado aos seguintes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Objetivos de Desenvolvimento Sustentável da ONU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411141"/>
            <a:ext cx="4136231" cy="3122295"/>
          </a:xfrm>
          <a:prstGeom prst="roundRect">
            <a:avLst>
              <a:gd name="adj" fmla="val 4686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557" y="3411141"/>
            <a:ext cx="121920" cy="3122295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1232773" y="3688437"/>
            <a:ext cx="3490198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♿</a:t>
            </a: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ODS 3 – Saúde e Bem-Estar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1232773" y="4659511"/>
            <a:ext cx="34901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Promove segurança e prevenção de acidentes no trânsito.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3411141"/>
            <a:ext cx="4136231" cy="3122295"/>
          </a:xfrm>
          <a:prstGeom prst="roundRect">
            <a:avLst>
              <a:gd name="adj" fmla="val 4686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604" y="3411141"/>
            <a:ext cx="121920" cy="3122295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0" name="Text 8"/>
          <p:cNvSpPr/>
          <p:nvPr/>
        </p:nvSpPr>
        <p:spPr>
          <a:xfrm>
            <a:off x="5615821" y="3688437"/>
            <a:ext cx="3490198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🏙️</a:t>
            </a: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ODS 11 – Cidades e Comunidades Sustentáveis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5615821" y="5070991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Contribui para o desenvolvimento de cidades mais acessíveis e inclusivas.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3411141"/>
            <a:ext cx="4136231" cy="3122295"/>
          </a:xfrm>
          <a:prstGeom prst="roundRect">
            <a:avLst>
              <a:gd name="adj" fmla="val 4686"/>
            </a:avLst>
          </a:prstGeom>
          <a:solidFill>
            <a:srgbClr val="0B0C23">
              <a:alpha val="95000"/>
            </a:srgbClr>
          </a:solidFill>
          <a:ln w="30480">
            <a:solidFill>
              <a:srgbClr val="6D456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9652" y="3411141"/>
            <a:ext cx="121920" cy="3122295"/>
          </a:xfrm>
          <a:prstGeom prst="roundRect">
            <a:avLst>
              <a:gd name="adj" fmla="val 85050"/>
            </a:avLst>
          </a:prstGeom>
          <a:solidFill>
            <a:srgbClr val="A95B95"/>
          </a:solidFill>
          <a:ln/>
        </p:spPr>
      </p:sp>
      <p:sp>
        <p:nvSpPr>
          <p:cNvPr id="14" name="Text 12"/>
          <p:cNvSpPr/>
          <p:nvPr/>
        </p:nvSpPr>
        <p:spPr>
          <a:xfrm>
            <a:off x="9998869" y="3688437"/>
            <a:ext cx="3490198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🏗️</a:t>
            </a: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ODS 9 – Indústria, Inovação e Infraestrutura</a:t>
            </a:r>
            <a:endParaRPr lang="en-US" sz="2550" dirty="0"/>
          </a:p>
        </p:txBody>
      </p:sp>
      <p:sp>
        <p:nvSpPr>
          <p:cNvPr id="15" name="Text 13"/>
          <p:cNvSpPr/>
          <p:nvPr/>
        </p:nvSpPr>
        <p:spPr>
          <a:xfrm>
            <a:off x="9998869" y="5070991"/>
            <a:ext cx="34901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Utiliza tecnologia simples e acessível para solucionar problemas urbanos reais.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1323"/>
            <a:ext cx="590335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🧰</a:t>
            </a: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Componentes Utilizados</a:t>
            </a:r>
            <a:endParaRPr lang="en-US" sz="345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7860" y="2857971"/>
            <a:ext cx="8175665" cy="356819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 1"/>
          <p:cNvSpPr/>
          <p:nvPr/>
        </p:nvSpPr>
        <p:spPr>
          <a:xfrm>
            <a:off x="9649539" y="2759750"/>
            <a:ext cx="4124325" cy="3764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Arduino Uno ou Arduino Nano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LED Vermelho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LED Amarelo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LED Verde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Buzzer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Resistores (220Ω)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Jumpers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Protoboard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-2326733" y="2326733"/>
            <a:ext cx="8257278" cy="36038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88212"/>
            <a:ext cx="562284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🔌</a:t>
            </a: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Esquema de Conexões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350437" y="3053834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LEDs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350437" y="3712131"/>
            <a:ext cx="3406854" cy="254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LED Vermelho → Pino D8 (via resistor)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LED Amarelo → Pino D9 (via resistor)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LED Verde → Pino D10 (via resistor)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0367129" y="3053834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Atuador Sonoro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0367129" y="3712131"/>
            <a:ext cx="3406854" cy="1271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Buzzer → Pino D11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Todos os GND → GND do Arduino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8868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Funcionamento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46114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850237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864037" y="3034546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Arduino inicia o sistema e configura os pinos.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438549" y="246114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549" y="2850237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8" name="Text 6"/>
          <p:cNvSpPr/>
          <p:nvPr/>
        </p:nvSpPr>
        <p:spPr>
          <a:xfrm>
            <a:off x="7438549" y="3034546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LED vermelho é acionado, indicando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parada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386155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64037" y="4250650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1" name="Text 9"/>
          <p:cNvSpPr/>
          <p:nvPr/>
        </p:nvSpPr>
        <p:spPr>
          <a:xfrm>
            <a:off x="864037" y="4434959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sistema muda para o LED amarelo, emitindo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bipes lentos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438549" y="386155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7438549" y="4250650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4" name="Text 12"/>
          <p:cNvSpPr/>
          <p:nvPr/>
        </p:nvSpPr>
        <p:spPr>
          <a:xfrm>
            <a:off x="7438549" y="4434959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LED verde é acionado, emitindo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bipes rápidos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indicando travessia liberada.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5657017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05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4037" y="6046113"/>
            <a:ext cx="6327696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7" name="Text 15"/>
          <p:cNvSpPr/>
          <p:nvPr/>
        </p:nvSpPr>
        <p:spPr>
          <a:xfrm>
            <a:off x="864037" y="6230422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ciclo se repete continuamente.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438549" y="5657017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06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438549" y="6046113"/>
            <a:ext cx="6327815" cy="3048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0" name="Text 18"/>
          <p:cNvSpPr/>
          <p:nvPr/>
        </p:nvSpPr>
        <p:spPr>
          <a:xfrm>
            <a:off x="7438549" y="6230422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 mensagens de estado são exibidas no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Monitor Serial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74075" y="522446"/>
            <a:ext cx="2458522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▶️</a:t>
            </a:r>
            <a:r>
              <a:rPr lang="en-US" sz="1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Como Executar</a:t>
            </a:r>
            <a:endParaRPr lang="en-US" sz="1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075" y="992267"/>
            <a:ext cx="691396" cy="829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42861" y="1130498"/>
            <a:ext cx="3931087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Monte o circuito conforme o esquema de conexões</a:t>
            </a:r>
            <a:endParaRPr lang="en-US" sz="1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075" y="1822013"/>
            <a:ext cx="691396" cy="82974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42861" y="1960245"/>
            <a:ext cx="2633305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Abra o arquivo .ino na Arduino IDE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075" y="2651760"/>
            <a:ext cx="691396" cy="9066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42861" y="2789992"/>
            <a:ext cx="153662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Selecione: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3842861" y="3028474"/>
            <a:ext cx="7713464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Placa: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Arduino Uno ou Arduino Nano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3842861" y="3247549"/>
            <a:ext cx="7713464" cy="17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Processador: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ATmega328P (se Nano)</a:t>
            </a:r>
            <a:endParaRPr lang="en-US" sz="10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075" y="3558421"/>
            <a:ext cx="691396" cy="8297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842861" y="3696653"/>
            <a:ext cx="2647355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Conecte o Arduino ao computador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075" y="4388168"/>
            <a:ext cx="691396" cy="8297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842861" y="4526399"/>
            <a:ext cx="1882140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Faça o upload do código</a:t>
            </a:r>
            <a:endParaRPr lang="en-US" sz="12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075" y="5217914"/>
            <a:ext cx="691396" cy="82974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842861" y="5356146"/>
            <a:ext cx="2616279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Abra o Monitor Serial (9600 baud)</a:t>
            </a:r>
            <a:endParaRPr lang="en-US" sz="12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4075" y="6047661"/>
            <a:ext cx="691396" cy="829747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3842861" y="6185892"/>
            <a:ext cx="2759035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Observe os LEDs e os sinais sonoros</a:t>
            </a:r>
            <a:endParaRPr lang="en-US" sz="1200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075" y="6877407"/>
            <a:ext cx="691396" cy="82974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3842861" y="7015639"/>
            <a:ext cx="3904893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Teste a identificação do semáforo apenas pelo som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96816"/>
            <a:ext cx="510587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 err="1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Possíveis</a:t>
            </a: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Aplicações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037" y="2239089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164919"/>
            <a:ext cx="33610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Educação para o trânsito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9505" y="2239089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9505" y="3164919"/>
            <a:ext cx="411456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Robótica educacional inclusiva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37" y="4001572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4037" y="4927402"/>
            <a:ext cx="456640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Projetos de acessibilidade urbana</a:t>
            </a:r>
            <a:endParaRPr lang="en-US" sz="2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9505" y="4001572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69505" y="4927402"/>
            <a:ext cx="45858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Maquetes de cidades inteligentes</a:t>
            </a:r>
            <a:endParaRPr lang="en-US" sz="21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4037" y="5764054"/>
            <a:ext cx="617220" cy="6172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64037" y="6689884"/>
            <a:ext cx="403086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Feiras de ciência e tecnologia</a:t>
            </a:r>
            <a:endParaRPr lang="en-US" sz="21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9505" y="5764054"/>
            <a:ext cx="617220" cy="61722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469505" y="6689884"/>
            <a:ext cx="385703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Itinerários formativos (BNCC)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621</Words>
  <Application>Microsoft Office PowerPoint</Application>
  <PresentationFormat>Personalizar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Prompt Medium</vt:lpstr>
      <vt:lpstr>Arial</vt:lpstr>
      <vt:lpstr>Calibri</vt:lpstr>
      <vt:lpstr>Prompt Light</vt:lpstr>
      <vt:lpstr>Mukta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Rafael Aragão</dc:creator>
  <cp:lastModifiedBy>RAFAEL ARAGAO DE AZEVEDO</cp:lastModifiedBy>
  <cp:revision>3</cp:revision>
  <dcterms:created xsi:type="dcterms:W3CDTF">2026-02-20T17:19:15Z</dcterms:created>
  <dcterms:modified xsi:type="dcterms:W3CDTF">2026-02-20T17:35:58Z</dcterms:modified>
</cp:coreProperties>
</file>